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43" r:id="rId2"/>
    <p:sldId id="364" r:id="rId3"/>
    <p:sldId id="1466" r:id="rId4"/>
    <p:sldId id="425" r:id="rId5"/>
    <p:sldId id="1467" r:id="rId6"/>
    <p:sldId id="1461" r:id="rId7"/>
    <p:sldId id="1436" r:id="rId8"/>
    <p:sldId id="1366" r:id="rId9"/>
    <p:sldId id="1488" r:id="rId10"/>
    <p:sldId id="1471" r:id="rId11"/>
    <p:sldId id="1435" r:id="rId12"/>
    <p:sldId id="1443" r:id="rId13"/>
    <p:sldId id="1449" r:id="rId14"/>
    <p:sldId id="1458" r:id="rId15"/>
    <p:sldId id="1456" r:id="rId16"/>
    <p:sldId id="1454" r:id="rId17"/>
    <p:sldId id="1462" r:id="rId18"/>
    <p:sldId id="1463" r:id="rId19"/>
    <p:sldId id="1475" r:id="rId20"/>
    <p:sldId id="1477" r:id="rId21"/>
    <p:sldId id="1476" r:id="rId22"/>
    <p:sldId id="1474" r:id="rId23"/>
    <p:sldId id="1478" r:id="rId24"/>
    <p:sldId id="1482" r:id="rId25"/>
    <p:sldId id="427" r:id="rId26"/>
    <p:sldId id="1483" r:id="rId27"/>
    <p:sldId id="1494" r:id="rId28"/>
    <p:sldId id="1484" r:id="rId29"/>
    <p:sldId id="1490" r:id="rId30"/>
    <p:sldId id="1492" r:id="rId31"/>
    <p:sldId id="1491" r:id="rId32"/>
    <p:sldId id="1480" r:id="rId33"/>
    <p:sldId id="1498" r:id="rId34"/>
    <p:sldId id="515" r:id="rId35"/>
    <p:sldId id="1495" r:id="rId36"/>
    <p:sldId id="1487" r:id="rId37"/>
    <p:sldId id="1489" r:id="rId38"/>
    <p:sldId id="1493" r:id="rId39"/>
    <p:sldId id="1459" r:id="rId40"/>
    <p:sldId id="1438" r:id="rId41"/>
    <p:sldId id="523" r:id="rId42"/>
    <p:sldId id="1481" r:id="rId43"/>
    <p:sldId id="1472" r:id="rId44"/>
    <p:sldId id="1496" r:id="rId45"/>
    <p:sldId id="1497" r:id="rId46"/>
    <p:sldId id="1499" r:id="rId47"/>
    <p:sldId id="1502" r:id="rId48"/>
    <p:sldId id="1501" r:id="rId49"/>
    <p:sldId id="1469" r:id="rId50"/>
    <p:sldId id="334" r:id="rId51"/>
  </p:sldIdLst>
  <p:sldSz cx="14630400" cy="8229600"/>
  <p:notesSz cx="7315200" cy="96012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9" autoAdjust="0"/>
    <p:restoredTop sz="94762" autoAdjust="0"/>
  </p:normalViewPr>
  <p:slideViewPr>
    <p:cSldViewPr>
      <p:cViewPr varScale="1">
        <p:scale>
          <a:sx n="101" d="100"/>
          <a:sy n="101" d="100"/>
        </p:scale>
        <p:origin x="360" y="19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15" d="100"/>
        <a:sy n="115" d="100"/>
      </p:scale>
      <p:origin x="0" y="2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01EF2-795A-1846-A013-C051536AA68B}" type="datetimeFigureOut">
              <a:t>1/16/23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21708-C051-5F46-87E3-5CE7C4F03F1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9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7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9902B-D14E-6242-9D6D-88F69DB288A0}" type="slidenum">
              <a:rPr lang="en-US"/>
              <a:pPr/>
              <a:t>34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1838" y="960438"/>
            <a:ext cx="5851525" cy="3292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37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5908" y="4570571"/>
            <a:ext cx="5088466" cy="365379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86744" tIns="43372" rIns="86744" bIns="4337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1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8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2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27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D3970-2C49-AF44-A57C-0CD3E2B7A0C1}" type="slidenum">
              <a:rPr lang="en-US"/>
              <a:pPr/>
              <a:t>41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45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8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4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4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3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1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0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3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1708-C051-5F46-87E3-5CE7C4F03F10}" type="slidenum">
              <a:rPr lang="en-US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7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4527-F975-4BCD-9135-FEA7A92BCA18}" type="datetimeFigureOut">
              <a:rPr lang="en-US" smtClean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3081-12F3-4D0C-9E09-34BCAB303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lobalcompassioncoalition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aper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44" y="228600"/>
            <a:ext cx="14630400" cy="33943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From Many to Many:</a:t>
            </a:r>
          </a:p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Forming the Compassionate Groups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</a:t>
            </a:r>
          </a:p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That Can Save the World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</a:t>
            </a:r>
            <a:endParaRPr lang="en-US" sz="11500" dirty="0">
              <a:solidFill>
                <a:schemeClr val="bg2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0144" y="5727366"/>
            <a:ext cx="14630400" cy="222477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Rick Hanson, Ph.D.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Global Compassion Coalition &amp;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UC Berkeley’s Greater Good Science Center</a:t>
            </a:r>
          </a:p>
          <a:p>
            <a:pPr algn="ctr"/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www.RickHanson.net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15" name="Picture 14" descr="Brain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406" y="3392097"/>
            <a:ext cx="2514600" cy="2405220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1169462" y="4410075"/>
            <a:ext cx="5151050" cy="118871"/>
          </a:xfrm>
          <a:prstGeom prst="rect">
            <a:avLst/>
          </a:prstGeom>
        </p:spPr>
      </p:pic>
      <p:pic>
        <p:nvPicPr>
          <p:cNvPr id="18" name="Picture 17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8216900" y="4295267"/>
            <a:ext cx="5151050" cy="1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09640"/>
            <a:ext cx="12877800" cy="561032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Here’s the headline: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way we live today,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way we’ve lived for the past 10,000 years,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is a vast and suffering-saturated departure from the biological blueprint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 evolved for living together.</a:t>
            </a:r>
          </a:p>
        </p:txBody>
      </p:sp>
    </p:spTree>
    <p:extLst>
      <p:ext uri="{BB962C8B-B14F-4D97-AF65-F5344CB8AC3E}">
        <p14:creationId xmlns:p14="http://schemas.microsoft.com/office/powerpoint/2010/main" val="222741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rons_dk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4" name="Picture 13" descr="Pape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3120"/>
            <a:ext cx="14630400" cy="4023360"/>
          </a:xfrm>
          <a:prstGeom prst="rect">
            <a:avLst/>
          </a:prstGeom>
          <a:ln w="762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3291840"/>
            <a:ext cx="14630400" cy="136300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Hunter-Gatherer Politics</a:t>
            </a:r>
          </a:p>
        </p:txBody>
      </p:sp>
      <p:pic>
        <p:nvPicPr>
          <p:cNvPr id="16" name="Picture 15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2651760"/>
            <a:ext cx="5608320" cy="129422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5448418"/>
            <a:ext cx="5608320" cy="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8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457200"/>
            <a:ext cx="14097000" cy="751853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Humans have walked the earth for 300,000 years.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Until farming-and-herding emerged 10,000 years ago, they lived in small hunter-gatherer bands.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Dependent on each other for raw survival, the foundation of social life was “caring-and-sharing” – </a:t>
            </a:r>
            <a:r>
              <a:rPr lang="en-US" sz="48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compassion and justice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rather than the “holding-and-controlling” of other primate species.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03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3200400"/>
            <a:ext cx="10515600" cy="487165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callousness and cruelty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 holding-and-controlling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still found expression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 frequently violent competition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for scarce resources </a:t>
            </a:r>
            <a:r>
              <a:rPr lang="en-US" sz="48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between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bands.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5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12573000" cy="7826312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But holding-and-controlling was regulated </a:t>
            </a:r>
            <a:r>
              <a:rPr lang="en-US" sz="48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inside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the band by three conditions inherent in hunter-gatherer society.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Imagine spending your days with the same 50 people, few possessions, and your fates bound together – living with: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Common truth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Common welfare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Common justice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2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457200"/>
            <a:ext cx="14097000" cy="770320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Common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truth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Day after day in small groups, the facts become obvious. Did the leader’s plan work? Is someone eating more than their share?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Common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welfare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What happened for some happened for all. The self-interest of leaders was tied to the good of the group.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Common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justice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Leaders had to face their people every day, and face consequences if they mistreated them. 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13258800" cy="751853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Politics is about decision-making,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sharing resources,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regulating power,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protecting the vulnerable,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cooperative action.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With our big social brains,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 politics for the common good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emerged naturally from the three conditions of hunter-gatherer life.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9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457200"/>
            <a:ext cx="14287500" cy="736464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 humans are best able to govern ourselves when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: </a:t>
            </a:r>
          </a:p>
          <a:p>
            <a:endParaRPr lang="en-US" sz="1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truth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is readily apparent to all, </a:t>
            </a:r>
          </a:p>
          <a:p>
            <a:endParaRPr lang="en-US" sz="1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welfare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of the few is tied to the welfare of the many, </a:t>
            </a:r>
          </a:p>
          <a:p>
            <a:endParaRPr lang="en-US" sz="1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leaders face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justice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for their actions.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This is how we evolved to govern ourselves.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b="1" i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  But this is not how our world works today – 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  and vast suffering is the result. </a:t>
            </a:r>
          </a:p>
        </p:txBody>
      </p:sp>
    </p:spTree>
    <p:extLst>
      <p:ext uri="{BB962C8B-B14F-4D97-AF65-F5344CB8AC3E}">
        <p14:creationId xmlns:p14="http://schemas.microsoft.com/office/powerpoint/2010/main" val="359989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rons_dk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4" name="Picture 13" descr="Pape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3120"/>
            <a:ext cx="14630400" cy="4023360"/>
          </a:xfrm>
          <a:prstGeom prst="rect">
            <a:avLst/>
          </a:prstGeom>
          <a:ln w="762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-7034" y="3494853"/>
            <a:ext cx="14630400" cy="123989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Concentrated Wealth and Power</a:t>
            </a:r>
          </a:p>
        </p:txBody>
      </p:sp>
      <p:pic>
        <p:nvPicPr>
          <p:cNvPr id="16" name="Picture 15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2651760"/>
            <a:ext cx="5608320" cy="129422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5448418"/>
            <a:ext cx="5608320" cy="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457200"/>
            <a:ext cx="14097000" cy="736464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 hunter-gatherer bands, there were (and are) hierarchies of wealth and power – though constrained by common truth, welfare, and justice.</a:t>
            </a:r>
          </a:p>
          <a:p>
            <a:endParaRPr lang="en-US" sz="1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But farming-and-herding enabled </a:t>
            </a:r>
          </a:p>
          <a:p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growing concentrations of wealth and power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ending common truth, welfare, and justice . . . </a:t>
            </a:r>
          </a:p>
          <a:p>
            <a:endParaRPr lang="en-US" sz="1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unleashing the primal strategy of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holding-and-controlling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inside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most societies,</a:t>
            </a:r>
          </a:p>
          <a:p>
            <a:endParaRPr lang="en-US" sz="1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and it’s kind of been Game of Thrones ever since.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7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rons_dk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4" name="Picture 13" descr="Pape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3120"/>
            <a:ext cx="14630400" cy="4023360"/>
          </a:xfrm>
          <a:prstGeom prst="rect">
            <a:avLst/>
          </a:prstGeom>
          <a:ln w="762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3291840"/>
            <a:ext cx="14630400" cy="160922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9400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Sorrow and Hope</a:t>
            </a:r>
          </a:p>
        </p:txBody>
      </p:sp>
      <p:pic>
        <p:nvPicPr>
          <p:cNvPr id="16" name="Picture 15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2651760"/>
            <a:ext cx="5608320" cy="129422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5448418"/>
            <a:ext cx="5608320" cy="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457200"/>
            <a:ext cx="14097000" cy="770320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Un-common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truth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Greed and corruption behind closed doors. Truly fake news spread virally. Attacks on truth-tellers, journalists, and scientists.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Un-common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welfare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The good fortune of some is usually separate from the struggles and often poverty of the many. 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Un-common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justice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– “Rich man’s law, poor man’s law.” Governing elites not held to account, and insulated from the people they harm.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0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aper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2" name="Picture 21" descr="PaperBG_DkG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15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52400"/>
            <a:ext cx="14630400" cy="123989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Un-Common Good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806929"/>
            <a:ext cx="14325600" cy="606685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Half of us live in a dictatorship, just 6% in full democracy</a:t>
            </a: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Many inequalities for women and other groups</a:t>
            </a: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Children dying of hunger: 10,000 a day, 3+ </a:t>
            </a:r>
            <a:r>
              <a:rPr lang="en-US" sz="4000" u="sng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million</a:t>
            </a: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a year</a:t>
            </a: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Stolen wealth </a:t>
            </a:r>
            <a:r>
              <a:rPr lang="en-US" sz="32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– </a:t>
            </a:r>
            <a:r>
              <a:rPr lang="en-US" sz="3200" u="sng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trillions</a:t>
            </a:r>
            <a:r>
              <a:rPr lang="en-US" sz="32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of dollars –</a:t>
            </a: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from slavery and colonialism</a:t>
            </a: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8% of the world’s people hold 85% of its riches</a:t>
            </a: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Political influence is tied to money:</a:t>
            </a:r>
          </a:p>
          <a:p>
            <a:pPr>
              <a:spcBef>
                <a:spcPts val="1400"/>
              </a:spcBef>
            </a:pPr>
            <a:r>
              <a:rPr lang="en-US" sz="32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• USA, 2000-2016: fossil fuel industry spent $2 billion against climate action</a:t>
            </a:r>
          </a:p>
          <a:p>
            <a:pPr>
              <a:spcBef>
                <a:spcPts val="1400"/>
              </a:spcBef>
            </a:pPr>
            <a:r>
              <a:rPr lang="en-US" sz="32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• Worldwide, $1 trillion in bribes paid each year</a:t>
            </a:r>
          </a:p>
        </p:txBody>
      </p:sp>
    </p:spTree>
    <p:extLst>
      <p:ext uri="{BB962C8B-B14F-4D97-AF65-F5344CB8AC3E}">
        <p14:creationId xmlns:p14="http://schemas.microsoft.com/office/powerpoint/2010/main" val="3485189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14097000" cy="677987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I’m not saying that all those with wealth and power 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have gained it unfairly or ignored the common good. </a:t>
            </a:r>
          </a:p>
          <a:p>
            <a:endParaRPr lang="en-US" sz="12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Wealthy benefactors have supported wonderful things.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Wise, large-hearted leaders have made great contributions. </a:t>
            </a:r>
          </a:p>
          <a:p>
            <a:endParaRPr lang="en-US" sz="4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Still: wealth and power have been used routinely 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throughout history to hide the facts, 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decouple private gains from public welfare, 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and shield leaders from justice – 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all to gain even more wealth and power.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30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981200"/>
            <a:ext cx="12725400" cy="450232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Whew.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So much suffering due to these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structural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factors. 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Take a moment to contemplate it.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7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3352800"/>
            <a:ext cx="9220200" cy="247099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What can we do?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18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rons_dk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4" name="Picture 13" descr="Pape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3120"/>
            <a:ext cx="14630400" cy="4023360"/>
          </a:xfrm>
          <a:prstGeom prst="rect">
            <a:avLst/>
          </a:prstGeom>
          <a:ln w="762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3291840"/>
            <a:ext cx="14630400" cy="160922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9400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Go Big</a:t>
            </a:r>
          </a:p>
        </p:txBody>
      </p:sp>
      <p:pic>
        <p:nvPicPr>
          <p:cNvPr id="16" name="Picture 15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2651760"/>
            <a:ext cx="5608320" cy="129422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5448418"/>
            <a:ext cx="5608320" cy="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293632"/>
            <a:ext cx="12725400" cy="382521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Our problems are big.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We must do what our ancestors did,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and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come together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in ways that are </a:t>
            </a:r>
          </a:p>
          <a:p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big enough to solve them.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6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13068300" cy="721075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Entrenched interests compete at the marketplace level . . . but cooperate at the political level: spending hundreds of billions of dollars each year to influence policy in both legal and corrupt ways.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Prosocial groups usually do the opposite: friendly with each other at the local level . . .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but rarely combining their resources at the political level at a scale that can compete with entrenched interests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14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828800"/>
            <a:ext cx="12039600" cy="61643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Compassion has been growing worldwide,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typically practiced one-to-one or one-to-many.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Now we need to unleash the power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of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many-to-many,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form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 truly global coalition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at the scale of the whole human tribe.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94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13716000" cy="7949422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So we’ve established the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Global Compassion Coalition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for the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science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,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education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,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application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, and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advocacy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of compassion, with a Board, Advisory Council, and key staff. 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pPr algn="ctr"/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Mission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: </a:t>
            </a:r>
            <a:r>
              <a:rPr lang="en-US" sz="4400" i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Restoring compassion and justice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 the foundation of all societies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Purposes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: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Help our members do what they do even better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Drive influence campaigns in our culture and politics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Pursue a flagship project – ending child hunger? capping climate change? – that also builds civil society</a:t>
            </a:r>
          </a:p>
        </p:txBody>
      </p:sp>
    </p:spTree>
    <p:extLst>
      <p:ext uri="{BB962C8B-B14F-4D97-AF65-F5344CB8AC3E}">
        <p14:creationId xmlns:p14="http://schemas.microsoft.com/office/powerpoint/2010/main" val="87322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aper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2" name="Picture 21" descr="PaperBG_DkG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15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52400"/>
            <a:ext cx="14630400" cy="123989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Unprecendented Peril . . 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543050"/>
            <a:ext cx="14630400" cy="656955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Climate castastrophe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3 billion of us cannot afford a healthy diet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8 men own as much as 4 billion people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Threat of nuclear war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Profit economies crushing well-being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Increasing tools of totalitarian control</a:t>
            </a:r>
          </a:p>
        </p:txBody>
      </p:sp>
    </p:spTree>
    <p:extLst>
      <p:ext uri="{BB962C8B-B14F-4D97-AF65-F5344CB8AC3E}">
        <p14:creationId xmlns:p14="http://schemas.microsoft.com/office/powerpoint/2010/main" val="1375658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13944600" cy="801097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We’re launching in 2023, which will include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: 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major website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compassion+ information, symposia, projects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regular newsletter/magazine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developing a Compassion Index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facilitating micro-grants for researchers and activists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the first annual Compassion Prizes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the first annual Festival of Compassion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moving toward the influence campaign and flagship project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and much, much more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99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133600"/>
            <a:ext cx="12801600" cy="450232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January, 2023 will have our formal launch –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but before then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we’d love you to join this growing coalition!  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To learn more,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go to 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www.GlobalCompassionCoalition.org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77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rons_dk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4" name="Picture 13" descr="Pape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3120"/>
            <a:ext cx="14630400" cy="4023360"/>
          </a:xfrm>
          <a:prstGeom prst="rect">
            <a:avLst/>
          </a:prstGeom>
          <a:ln w="762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3291840"/>
            <a:ext cx="14630400" cy="160922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9400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Go Wide</a:t>
            </a:r>
          </a:p>
        </p:txBody>
      </p:sp>
      <p:pic>
        <p:nvPicPr>
          <p:cNvPr id="16" name="Picture 15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2651760"/>
            <a:ext cx="5608320" cy="129422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5448418"/>
            <a:ext cx="5608320" cy="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9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aper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2" name="Picture 21" descr="PaperBG_DkG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15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52400"/>
            <a:ext cx="14630400" cy="114756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Neuropsych Benefits of a Wider 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14325600" cy="593348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Draws us into the present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Relaxes the contracted “me, myself, and I”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Calms stressful “doing,” and strengthens the sense of “being”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Brings in useful information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Fosters a sense of connectedness with all things – </a:t>
            </a: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	</a:t>
            </a:r>
            <a:r>
              <a:rPr lang="en-US" sz="4000" u="sng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including others in common cause</a:t>
            </a:r>
          </a:p>
        </p:txBody>
      </p:sp>
    </p:spTree>
    <p:extLst>
      <p:ext uri="{BB962C8B-B14F-4D97-AF65-F5344CB8AC3E}">
        <p14:creationId xmlns:p14="http://schemas.microsoft.com/office/powerpoint/2010/main" val="3313069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53A-49D6-CC4F-96F2-3ED999E0DA2B}" type="slidenum">
              <a:rPr lang="en-US"/>
              <a:pPr/>
              <a:t>34</a:t>
            </a:fld>
            <a:endParaRPr lang="en-US"/>
          </a:p>
        </p:txBody>
      </p:sp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25" y="838200"/>
            <a:ext cx="9452475" cy="6822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2743200" y="7219347"/>
            <a:ext cx="10579099" cy="88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900" b="1">
              <a:solidFill>
                <a:srgbClr val="000000"/>
              </a:solidFill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900" b="1">
              <a:solidFill>
                <a:srgbClr val="000000"/>
              </a:solidFill>
            </a:endParaRP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00" b="1">
                <a:solidFill>
                  <a:srgbClr val="000000"/>
                </a:solidFill>
              </a:rPr>
              <a:t>Farb, et al. 2007. </a:t>
            </a:r>
            <a:r>
              <a:rPr lang="en-GB" sz="2100" b="1" i="1">
                <a:solidFill>
                  <a:srgbClr val="000000"/>
                </a:solidFill>
              </a:rPr>
              <a:t>Social Cognitive Affective Neuroscience</a:t>
            </a:r>
            <a:r>
              <a:rPr lang="en-GB" sz="2100" b="1">
                <a:solidFill>
                  <a:srgbClr val="000000"/>
                </a:solidFill>
              </a:rPr>
              <a:t>, 2:313-322</a:t>
            </a:r>
            <a:endParaRPr lang="en-GB" sz="1900" b="1">
              <a:solidFill>
                <a:srgbClr val="000000"/>
              </a:solidFill>
            </a:endParaRP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261622" y="160509"/>
            <a:ext cx="14107160" cy="8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4225" algn="l"/>
                <a:tab pos="5253038" algn="l"/>
                <a:tab pos="5910263" algn="l"/>
                <a:tab pos="6564313" algn="l"/>
                <a:tab pos="7223125" algn="l"/>
                <a:tab pos="7878763" algn="l"/>
                <a:tab pos="853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>
                <a:solidFill>
                  <a:srgbClr val="000000"/>
                </a:solidFill>
              </a:rPr>
              <a:t>Self-Focused (blue) and Open Awareness (red)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1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545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705203"/>
            <a:ext cx="12725400" cy="714920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Remember: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Our biological nature is to care and to share, grounded in the truth of living together,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creating societies that work for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all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of us. 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Then the “three fuels of the fires of suffering” – hatred, greed, and delusion – are greatly reduced. </a:t>
            </a:r>
          </a:p>
          <a:p>
            <a:endParaRPr lang="en-US" sz="4400" b="1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This is the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normal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human condition.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Mother Nature is on our side!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65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600200"/>
            <a:ext cx="13220700" cy="62258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sz="4400" b="1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It is the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abnormal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,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pathological, systemic structures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of holding-and-controlling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that have fueled those fires for 10,000 years.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 just have to get normal again!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73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676400"/>
            <a:ext cx="13220700" cy="548721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Most of the people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who maintain those abnormal structures today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are unaware of the full consequences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of their roles and decisions. 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But their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incentives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maintain the status quo.</a:t>
            </a:r>
          </a:p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91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939" y="3313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14020800" cy="641053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To change those incentives, </a:t>
            </a: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</a:t>
            </a:r>
            <a:r>
              <a:rPr lang="en-US" sz="44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evolution of altruism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contains great lessons: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Foster common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truth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about what’s happening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Value common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welfare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and common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justice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Provide benefits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for caring-and-sharing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• </a:t>
            </a:r>
            <a:r>
              <a:rPr lang="en-US" sz="44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Have costs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for holding-and-controlling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7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828800"/>
            <a:ext cx="9753600" cy="604120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At the personal level: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you can know what you see,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what you value,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what you plan as a result . . . 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without being invaded by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righteousness and hostility.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4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aper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2" name="Picture 21" descr="PaperBG_DkG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15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52400"/>
            <a:ext cx="14630400" cy="123989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. . . And Unparalleled Promise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524000"/>
            <a:ext cx="14630400" cy="656955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Growing middle class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Greater power of women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Science, education, internet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Increasing civil society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Widening access to psychological tools</a:t>
            </a:r>
          </a:p>
          <a:p>
            <a:pPr algn="ctr">
              <a:spcBef>
                <a:spcPts val="1400"/>
              </a:spcBef>
            </a:pP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Worldwide, a growing sense of: </a:t>
            </a:r>
            <a:r>
              <a:rPr lang="en-US" sz="6000" u="sng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Enough</a:t>
            </a:r>
            <a:r>
              <a:rPr lang="en-US" sz="6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0958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0083"/>
            <a:ext cx="13487400" cy="696453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At the systemic level: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we can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recognize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structural sources of suffering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the incentives that perpetuate them, 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we can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value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a world that – for example – halts global warming at “just” 2 degrees Celsius,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we can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act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effectively to change those systemic sources of suffering . . . 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while not making others into enemies.</a:t>
            </a:r>
          </a:p>
        </p:txBody>
      </p:sp>
    </p:spTree>
    <p:extLst>
      <p:ext uri="{BB962C8B-B14F-4D97-AF65-F5344CB8AC3E}">
        <p14:creationId xmlns:p14="http://schemas.microsoft.com/office/powerpoint/2010/main" val="1932676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.jpg">
            <a:extLst>
              <a:ext uri="{FF2B5EF4-FFF2-40B4-BE49-F238E27FC236}">
                <a16:creationId xmlns:a16="http://schemas.microsoft.com/office/drawing/2014/main" id="{CF09104B-8DCC-40EA-AFCA-2B55337C07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 i="1">
              <a:solidFill>
                <a:srgbClr val="000000"/>
              </a:solidFill>
              <a:latin typeface="Times New Roman" charset="0"/>
            </a:endParaRPr>
          </a:p>
          <a:p>
            <a:pPr>
              <a:buFont typeface="Wingdings" charset="0"/>
              <a:buNone/>
            </a:pPr>
            <a:endParaRPr lang="en-US" sz="3400" b="1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</a:pPr>
            <a:endParaRPr lang="en-US" sz="3400" b="1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</a:pPr>
            <a:endParaRPr lang="en-US" b="1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00"/>
              </a:solidFill>
            </a:endParaRPr>
          </a:p>
          <a:p>
            <a:pPr algn="ctr">
              <a:buFont typeface="Wingdings" charset="0"/>
              <a:buNone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9" y="0"/>
            <a:ext cx="13497487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481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rons_dk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4" name="Picture 13" descr="Pape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3120"/>
            <a:ext cx="14630400" cy="4023360"/>
          </a:xfrm>
          <a:prstGeom prst="rect">
            <a:avLst/>
          </a:prstGeom>
          <a:ln w="762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3291840"/>
            <a:ext cx="14630400" cy="160922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9400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Go Long</a:t>
            </a:r>
          </a:p>
        </p:txBody>
      </p:sp>
      <p:pic>
        <p:nvPicPr>
          <p:cNvPr id="16" name="Picture 15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2651760"/>
            <a:ext cx="5608320" cy="129422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5448418"/>
            <a:ext cx="5608320" cy="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72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676400"/>
            <a:ext cx="13258800" cy="604120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It took 10,000 years to get here,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it will take a while to get to a better place.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This long view is realistically hopeful,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since it is steady effort over time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that will establish compassion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at the heart of global society.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18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aper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2" name="Picture 21" descr="PaperBG_DkG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15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52400"/>
            <a:ext cx="14630400" cy="114756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Big Change 2100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14325600" cy="623613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Bef>
                <a:spcPts val="1400"/>
              </a:spcBef>
            </a:pPr>
            <a:r>
              <a:rPr lang="en-US" sz="4000" u="sng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What are your realistic hopes for the end of this century</a:t>
            </a: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?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   No child is hungry, neglected, or abused?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   Global warming capped at 3 degrees Fahrenheit?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   Everyone living in civil society?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   All children educated, not just some boys?</a:t>
            </a:r>
          </a:p>
          <a:p>
            <a:pPr>
              <a:spcBef>
                <a:spcPts val="1400"/>
              </a:spcBef>
            </a:pPr>
            <a:endParaRPr lang="en-US" sz="800" dirty="0">
              <a:solidFill>
                <a:schemeClr val="tx1">
                  <a:lumMod val="25000"/>
                </a:schemeClr>
              </a:solidFill>
              <a:latin typeface="Georgia" pitchFamily="18" charset="0"/>
              <a:ea typeface="Fira Sans SemiBold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4000" dirty="0">
                <a:solidFill>
                  <a:schemeClr val="tx1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    Humanity living in harmony with its precious home planet?</a:t>
            </a:r>
          </a:p>
        </p:txBody>
      </p:sp>
    </p:spTree>
    <p:extLst>
      <p:ext uri="{BB962C8B-B14F-4D97-AF65-F5344CB8AC3E}">
        <p14:creationId xmlns:p14="http://schemas.microsoft.com/office/powerpoint/2010/main" val="4028598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71523"/>
            <a:ext cx="14249400" cy="234788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Compassion calls us to nothing less . . . 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pPr lvl="1"/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	. . . and we’ve got a big job ahead!</a:t>
            </a:r>
          </a:p>
        </p:txBody>
      </p:sp>
    </p:spTree>
    <p:extLst>
      <p:ext uri="{BB962C8B-B14F-4D97-AF65-F5344CB8AC3E}">
        <p14:creationId xmlns:p14="http://schemas.microsoft.com/office/powerpoint/2010/main" val="1753393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93632"/>
            <a:ext cx="12573000" cy="357899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To stay the course, we need to grow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courage and hope,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	love and clear seeing,</a:t>
            </a:r>
          </a:p>
          <a:p>
            <a:endParaRPr lang="en-US" sz="32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common cause for the common good.</a:t>
            </a:r>
          </a:p>
        </p:txBody>
      </p:sp>
    </p:spTree>
    <p:extLst>
      <p:ext uri="{BB962C8B-B14F-4D97-AF65-F5344CB8AC3E}">
        <p14:creationId xmlns:p14="http://schemas.microsoft.com/office/powerpoint/2010/main" val="2069604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Bottle_16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26" y="152400"/>
            <a:ext cx="1463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Which Means Changing Your Brain</a:t>
            </a:r>
          </a:p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For the Better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39524"/>
            <a:ext cx="13335000" cy="573343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So let’s take a few moments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to rest in the sense of this: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courage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	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hope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		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love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			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clear seeing</a:t>
            </a:r>
          </a:p>
          <a:p>
            <a:endParaRPr lang="en-US" sz="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common cause for the common good.</a:t>
            </a:r>
          </a:p>
        </p:txBody>
      </p:sp>
    </p:spTree>
    <p:extLst>
      <p:ext uri="{BB962C8B-B14F-4D97-AF65-F5344CB8AC3E}">
        <p14:creationId xmlns:p14="http://schemas.microsoft.com/office/powerpoint/2010/main" val="2701482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893945"/>
            <a:ext cx="13716000" cy="717998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Each of us has been loved into being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by one or more people.</a:t>
            </a:r>
          </a:p>
          <a:p>
            <a:endParaRPr lang="en-US" sz="2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In the same way, we can love others into being.</a:t>
            </a:r>
          </a:p>
          <a:p>
            <a:endParaRPr lang="en-US" sz="2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by joining together at the global scale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we can love into being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	the world that we long for </a:t>
            </a:r>
          </a:p>
          <a:p>
            <a:endParaRPr lang="en-US" sz="1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		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with compassion at its heart.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2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3505200"/>
            <a:ext cx="9814560" cy="308655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When did you start to feel that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there had to be a better way?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99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91" descr="Children.jpg"/>
          <p:cNvPicPr preferRelativeResize="0"/>
          <p:nvPr/>
        </p:nvPicPr>
        <p:blipFill rotWithShape="1">
          <a:blip r:embed="rId3">
            <a:alphaModFix/>
          </a:blip>
          <a:srcRect t="27990"/>
          <a:stretch/>
        </p:blipFill>
        <p:spPr>
          <a:xfrm>
            <a:off x="0" y="495628"/>
            <a:ext cx="14630401" cy="773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91" descr="PaperBG_DkGr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630398" cy="1920251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91"/>
          <p:cNvSpPr txBox="1"/>
          <p:nvPr/>
        </p:nvSpPr>
        <p:spPr>
          <a:xfrm>
            <a:off x="1828800" y="393541"/>
            <a:ext cx="109728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8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726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rons_dk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4" name="Picture 13" descr="Pape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3120"/>
            <a:ext cx="14630400" cy="4023360"/>
          </a:xfrm>
          <a:prstGeom prst="rect">
            <a:avLst/>
          </a:prstGeom>
          <a:ln w="762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3291840"/>
            <a:ext cx="14630400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8800" dirty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Fira Sans SemiBold" pitchFamily="34" charset="0"/>
              </a:rPr>
              <a:t>Systemic Causes of Suffering</a:t>
            </a:r>
          </a:p>
        </p:txBody>
      </p:sp>
      <p:pic>
        <p:nvPicPr>
          <p:cNvPr id="16" name="Picture 15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2651760"/>
            <a:ext cx="5608320" cy="129422"/>
          </a:xfrm>
          <a:prstGeom prst="rect">
            <a:avLst/>
          </a:prstGeom>
        </p:spPr>
      </p:pic>
      <p:pic>
        <p:nvPicPr>
          <p:cNvPr id="17" name="Picture 16" descr="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511040" y="5448418"/>
            <a:ext cx="5608320" cy="1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4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2667000"/>
            <a:ext cx="10972800" cy="382521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Compassion opens to suffering,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brings caring to it, 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moved to relieve suffering</a:t>
            </a:r>
          </a:p>
          <a:p>
            <a:r>
              <a:rPr lang="en-US" sz="48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and to change its causes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58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0083"/>
            <a:ext cx="13487400" cy="665676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Throughout history,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much suffering has been caused by </a:t>
            </a:r>
          </a:p>
          <a:p>
            <a:r>
              <a:rPr lang="en-US" sz="48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systemic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 political and economic forces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that served some at the cost of many.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The same is true today.</a:t>
            </a:r>
          </a:p>
          <a:p>
            <a:endParaRPr lang="en-US" sz="20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If compassion is truly to relieve suffering,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it must </a:t>
            </a:r>
            <a:r>
              <a:rPr lang="en-US" sz="4800" u="sng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think big enough to address these forces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, not just individual or interpersonal factors.</a:t>
            </a:r>
          </a:p>
        </p:txBody>
      </p:sp>
    </p:spTree>
    <p:extLst>
      <p:ext uri="{BB962C8B-B14F-4D97-AF65-F5344CB8AC3E}">
        <p14:creationId xmlns:p14="http://schemas.microsoft.com/office/powerpoint/2010/main" val="124913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BG_DkBl_Neu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41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276600"/>
            <a:ext cx="12877800" cy="234788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First fish: </a:t>
            </a:r>
            <a:r>
              <a:rPr lang="en-US" sz="4800" i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Good morning, how’s the water?</a:t>
            </a:r>
          </a:p>
          <a:p>
            <a:endParaRPr lang="en-US" sz="4800" dirty="0">
              <a:solidFill>
                <a:schemeClr val="bg1"/>
              </a:solidFill>
              <a:latin typeface="Georgia" pitchFamily="18" charset="0"/>
              <a:ea typeface="Fira Sans SemiBold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	Second fish: </a:t>
            </a:r>
            <a:r>
              <a:rPr lang="en-US" sz="4800" i="1" dirty="0">
                <a:solidFill>
                  <a:schemeClr val="bg1"/>
                </a:solidFill>
                <a:latin typeface="Georgia" pitchFamily="18" charset="0"/>
                <a:ea typeface="Fira Sans SemiBold" pitchFamily="34" charset="0"/>
              </a:rPr>
              <a:t>What’s water?</a:t>
            </a:r>
          </a:p>
        </p:txBody>
      </p:sp>
    </p:spTree>
    <p:extLst>
      <p:ext uri="{BB962C8B-B14F-4D97-AF65-F5344CB8AC3E}">
        <p14:creationId xmlns:p14="http://schemas.microsoft.com/office/powerpoint/2010/main" val="359717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T+PC Colors">
      <a:dk1>
        <a:srgbClr val="DCDACE"/>
      </a:dk1>
      <a:lt1>
        <a:srgbClr val="FFFFFF"/>
      </a:lt1>
      <a:dk2>
        <a:srgbClr val="196A7D"/>
      </a:dk2>
      <a:lt2>
        <a:srgbClr val="2A5867"/>
      </a:lt2>
      <a:accent1>
        <a:srgbClr val="A8517E"/>
      </a:accent1>
      <a:accent2>
        <a:srgbClr val="8C1F59"/>
      </a:accent2>
      <a:accent3>
        <a:srgbClr val="CBB35D"/>
      </a:accent3>
      <a:accent4>
        <a:srgbClr val="B28A32"/>
      </a:accent4>
      <a:accent5>
        <a:srgbClr val="77983D"/>
      </a:accent5>
      <a:accent6>
        <a:srgbClr val="33582D"/>
      </a:accent6>
      <a:hlink>
        <a:srgbClr val="A02424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47022</TotalTime>
  <Words>1868</Words>
  <Application>Microsoft Macintosh PowerPoint</Application>
  <PresentationFormat>Custom</PresentationFormat>
  <Paragraphs>325</Paragraphs>
  <Slides>50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Georgia</vt:lpstr>
      <vt:lpstr>StarSymbol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Rick Hanson</cp:lastModifiedBy>
  <cp:revision>346</cp:revision>
  <cp:lastPrinted>2022-10-10T22:09:28Z</cp:lastPrinted>
  <dcterms:created xsi:type="dcterms:W3CDTF">2017-02-07T05:08:36Z</dcterms:created>
  <dcterms:modified xsi:type="dcterms:W3CDTF">2023-01-16T20:55:40Z</dcterms:modified>
</cp:coreProperties>
</file>